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9144000" cy="6858000" type="screen4x3"/>
  <p:notesSz cx="6858000" cy="9144000"/>
  <p:embeddedFontLst>
    <p:embeddedFont>
      <p:font typeface="Museo300-Regular" panose="02000000000000000000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useo900-Regular" panose="02000000000000000000" charset="0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5">
          <p15:clr>
            <a:srgbClr val="A4A3A4"/>
          </p15:clr>
        </p15:guide>
        <p15:guide id="2" orient="horz" pos="3232">
          <p15:clr>
            <a:srgbClr val="A4A3A4"/>
          </p15:clr>
        </p15:guide>
        <p15:guide id="3" orient="horz" pos="1912">
          <p15:clr>
            <a:srgbClr val="A4A3A4"/>
          </p15:clr>
        </p15:guide>
        <p15:guide id="4" pos="5380">
          <p15:clr>
            <a:srgbClr val="A4A3A4"/>
          </p15:clr>
        </p15:guide>
        <p15:guide id="5" pos="2959">
          <p15:clr>
            <a:srgbClr val="A4A3A4"/>
          </p15:clr>
        </p15:guide>
        <p15:guide id="6" orient="horz" pos="12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099"/>
    <a:srgbClr val="07928E"/>
    <a:srgbClr val="E1EBC7"/>
    <a:srgbClr val="B2D90B"/>
    <a:srgbClr val="00583D"/>
    <a:srgbClr val="C0F9EC"/>
    <a:srgbClr val="0F6078"/>
    <a:srgbClr val="F0D7DE"/>
    <a:srgbClr val="CC360A"/>
    <a:srgbClr val="E6F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 snapToObjects="1" showGuides="1">
      <p:cViewPr varScale="1">
        <p:scale>
          <a:sx n="73" d="100"/>
          <a:sy n="73" d="100"/>
        </p:scale>
        <p:origin x="1278" y="72"/>
      </p:cViewPr>
      <p:guideLst>
        <p:guide orient="horz" pos="1245"/>
        <p:guide orient="horz" pos="3232"/>
        <p:guide orient="horz" pos="1912"/>
        <p:guide pos="5380"/>
        <p:guide pos="2959"/>
        <p:guide orient="horz" pos="12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6C703-0827-4D98-8015-40DEE3C186A7}" type="datetimeFigureOut">
              <a:rPr lang="en-GB" smtClean="0"/>
              <a:t>08/01/2020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98D5B-57F4-4A7F-8DDC-A432FF1B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381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t 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Logo.ai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0685" y="4018819"/>
            <a:ext cx="2291515" cy="456997"/>
          </a:xfrm>
          <a:prstGeom prst="rect">
            <a:avLst/>
          </a:prstGeom>
        </p:spPr>
      </p:pic>
      <p:sp>
        <p:nvSpPr>
          <p:cNvPr id="6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1803400" y="1798632"/>
            <a:ext cx="5765800" cy="2201863"/>
          </a:xfrm>
          <a:prstGeom prst="rect">
            <a:avLst/>
          </a:prstGeom>
        </p:spPr>
        <p:txBody>
          <a:bodyPr vert="horz" l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None/>
              <a:defRPr sz="4000" b="0" i="0" kern="0" spc="-60">
                <a:solidFill>
                  <a:schemeClr val="bg1"/>
                </a:solidFill>
                <a:latin typeface="Museo900-Regular"/>
                <a:cs typeface="Museo900-Regular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2500" b="0" i="0">
                <a:solidFill>
                  <a:schemeClr val="bg1"/>
                </a:solidFill>
                <a:latin typeface="Museo300-Regular"/>
                <a:cs typeface="Museo300-Regular"/>
              </a:defRPr>
            </a:lvl2pPr>
            <a:lvl3pPr marL="0" indent="0">
              <a:buNone/>
              <a:defRPr sz="3000">
                <a:solidFill>
                  <a:srgbClr val="ECCC7B"/>
                </a:solidFill>
                <a:latin typeface="Arial"/>
                <a:cs typeface="Arial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4" name="Picture 13" descr="Arrow Unit 11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0" y="42480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85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rgbClr val="079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584200" y="1702800"/>
            <a:ext cx="0" cy="2764697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3600" y="1702799"/>
            <a:ext cx="7861300" cy="4918133"/>
          </a:xfrm>
          <a:prstGeom prst="rect">
            <a:avLst/>
          </a:prstGeom>
        </p:spPr>
        <p:txBody>
          <a:bodyPr vert="horz" lIns="0" tIns="0" rIns="0" bIns="0"/>
          <a:lstStyle>
            <a:lvl1pPr marL="271463" indent="-271463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/>
              <a:buChar char="•"/>
              <a:defRPr sz="250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lnSpc>
                <a:spcPts val="2000"/>
              </a:lnSpc>
              <a:buNone/>
              <a:defRPr sz="2000">
                <a:solidFill>
                  <a:srgbClr val="9D9FA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24280" y="906233"/>
            <a:ext cx="7816470" cy="6707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1500"/>
              </a:spcAft>
              <a:buNone/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-457200">
              <a:lnSpc>
                <a:spcPts val="2500"/>
              </a:lnSpc>
              <a:spcBef>
                <a:spcPts val="0"/>
              </a:spcBef>
              <a:spcAft>
                <a:spcPts val="1000"/>
              </a:spcAft>
              <a:buNone/>
              <a:defRPr sz="4000" b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0" indent="0">
              <a:lnSpc>
                <a:spcPts val="3600"/>
              </a:lnSpc>
              <a:spcBef>
                <a:spcPts val="0"/>
              </a:spcBef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188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E1EB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584200" y="1702800"/>
            <a:ext cx="0" cy="256129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3600" y="1702799"/>
            <a:ext cx="7861300" cy="4918133"/>
          </a:xfrm>
          <a:prstGeom prst="rect">
            <a:avLst/>
          </a:prstGeom>
        </p:spPr>
        <p:txBody>
          <a:bodyPr vert="horz" lIns="0" tIns="0" rIns="0" bIns="0"/>
          <a:lstStyle>
            <a:lvl1pPr marL="271463" indent="-271463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/>
              <a:buChar char="•"/>
              <a:defRPr sz="250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lnSpc>
                <a:spcPts val="2000"/>
              </a:lnSpc>
              <a:buNone/>
              <a:defRPr sz="2000">
                <a:solidFill>
                  <a:srgbClr val="9D9FA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24280" y="906233"/>
            <a:ext cx="7816470" cy="6707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1500"/>
              </a:spcAft>
              <a:buNone/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-457200">
              <a:lnSpc>
                <a:spcPts val="2500"/>
              </a:lnSpc>
              <a:spcBef>
                <a:spcPts val="0"/>
              </a:spcBef>
              <a:spcAft>
                <a:spcPts val="1000"/>
              </a:spcAft>
              <a:buNone/>
              <a:defRPr sz="4000" b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0" indent="0">
              <a:lnSpc>
                <a:spcPts val="3600"/>
              </a:lnSpc>
              <a:spcBef>
                <a:spcPts val="0"/>
              </a:spcBef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542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Unit 1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60400"/>
          </a:xfrm>
          <a:prstGeom prst="rect">
            <a:avLst/>
          </a:prstGeom>
        </p:spPr>
      </p:pic>
      <p:pic>
        <p:nvPicPr>
          <p:cNvPr id="6" name="Picture 5" descr="Untitled-1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500" y="901700"/>
            <a:ext cx="2979807" cy="3251200"/>
          </a:xfrm>
          <a:prstGeom prst="rect">
            <a:avLst/>
          </a:prstGeom>
        </p:spPr>
      </p:pic>
      <p:sp>
        <p:nvSpPr>
          <p:cNvPr id="1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24280" y="906233"/>
            <a:ext cx="7816470" cy="6707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1500"/>
              </a:spcAft>
              <a:buNone/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-457200">
              <a:lnSpc>
                <a:spcPts val="2500"/>
              </a:lnSpc>
              <a:spcBef>
                <a:spcPts val="0"/>
              </a:spcBef>
              <a:spcAft>
                <a:spcPts val="1000"/>
              </a:spcAft>
              <a:buNone/>
              <a:defRPr sz="4000" b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0" indent="0">
              <a:lnSpc>
                <a:spcPts val="3600"/>
              </a:lnSpc>
              <a:spcBef>
                <a:spcPts val="0"/>
              </a:spcBef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4280" y="1704179"/>
            <a:ext cx="7797230" cy="3453607"/>
          </a:xfrm>
          <a:prstGeom prst="rect">
            <a:avLst/>
          </a:prstGeom>
        </p:spPr>
        <p:txBody>
          <a:bodyPr vert="horz" lIns="0" tIns="0"/>
          <a:lstStyle>
            <a:lvl1pPr marL="271463" indent="-271463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/>
              <a:buChar char="•"/>
              <a:defRPr sz="2500">
                <a:solidFill>
                  <a:schemeClr val="tx1"/>
                </a:solidFill>
                <a:latin typeface="Arial"/>
                <a:cs typeface="Arial"/>
              </a:defRPr>
            </a:lvl1pPr>
            <a:lvl2pPr marL="723900" indent="-279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2000">
                <a:solidFill>
                  <a:srgbClr val="07928E"/>
                </a:solidFill>
                <a:latin typeface="Arial"/>
                <a:cs typeface="Arial"/>
              </a:defRPr>
            </a:lvl2pPr>
            <a:lvl3pPr marL="723900" indent="-279400">
              <a:lnSpc>
                <a:spcPct val="100000"/>
              </a:lnSpc>
              <a:buFont typeface="Arial"/>
              <a:buChar char="•"/>
              <a:defRPr lang="en-US" sz="2000" kern="1200" baseline="0" dirty="0" smtClean="0">
                <a:solidFill>
                  <a:srgbClr val="E1EBC7"/>
                </a:solidFill>
                <a:latin typeface="Arial"/>
                <a:ea typeface="+mn-ea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752495" y="156700"/>
            <a:ext cx="8067635" cy="452432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>
              <a:spcBef>
                <a:spcPts val="288"/>
              </a:spcBef>
            </a:pP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HTML and website development</a:t>
            </a:r>
          </a:p>
          <a:p>
            <a:pPr>
              <a:spcBef>
                <a:spcPts val="288"/>
              </a:spcBef>
            </a:pPr>
            <a:r>
              <a:rPr lang="en-US" sz="1200" b="0" dirty="0" smtClean="0">
                <a:solidFill>
                  <a:srgbClr val="FFFFFF"/>
                </a:solidFill>
                <a:latin typeface="Arial"/>
                <a:cs typeface="Arial"/>
              </a:rPr>
              <a:t>HTML</a:t>
            </a:r>
          </a:p>
        </p:txBody>
      </p:sp>
      <p:pic>
        <p:nvPicPr>
          <p:cNvPr id="26" name="Picture 25" descr="Logo Unit 11.ai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600" y="6339600"/>
            <a:ext cx="1476000" cy="2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20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Unit 1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60400"/>
          </a:xfrm>
          <a:prstGeom prst="rect">
            <a:avLst/>
          </a:prstGeom>
        </p:spPr>
      </p:pic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24280" y="906233"/>
            <a:ext cx="7816470" cy="6707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1500"/>
              </a:spcAft>
              <a:buNone/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-457200">
              <a:lnSpc>
                <a:spcPts val="2500"/>
              </a:lnSpc>
              <a:spcBef>
                <a:spcPts val="0"/>
              </a:spcBef>
              <a:spcAft>
                <a:spcPts val="1000"/>
              </a:spcAft>
              <a:buNone/>
              <a:defRPr sz="4000" b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0" indent="0">
              <a:lnSpc>
                <a:spcPts val="3600"/>
              </a:lnSpc>
              <a:spcBef>
                <a:spcPts val="0"/>
              </a:spcBef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4280" y="1704179"/>
            <a:ext cx="7797230" cy="3453607"/>
          </a:xfrm>
          <a:prstGeom prst="rect">
            <a:avLst/>
          </a:prstGeom>
        </p:spPr>
        <p:txBody>
          <a:bodyPr vert="horz" lIns="0" tIns="0"/>
          <a:lstStyle>
            <a:lvl1pPr marL="271463" indent="-271463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/>
              <a:buChar char="•"/>
              <a:defRPr sz="2500">
                <a:solidFill>
                  <a:schemeClr val="tx1"/>
                </a:solidFill>
                <a:latin typeface="Arial"/>
                <a:cs typeface="Arial"/>
              </a:defRPr>
            </a:lvl1pPr>
            <a:lvl2pPr marL="723900" indent="-279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2000">
                <a:solidFill>
                  <a:srgbClr val="07928E"/>
                </a:solidFill>
                <a:latin typeface="Arial"/>
                <a:cs typeface="Arial"/>
              </a:defRPr>
            </a:lvl2pPr>
            <a:lvl3pPr marL="723900" indent="-279400">
              <a:lnSpc>
                <a:spcPct val="100000"/>
              </a:lnSpc>
              <a:buFont typeface="Arial"/>
              <a:buChar char="•"/>
              <a:defRPr lang="en-US" sz="2000" kern="1200" baseline="0" dirty="0" smtClean="0">
                <a:solidFill>
                  <a:srgbClr val="E1EBC7"/>
                </a:solidFill>
                <a:latin typeface="Arial"/>
                <a:ea typeface="+mn-ea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752495" y="156700"/>
            <a:ext cx="8067635" cy="452432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>
              <a:spcBef>
                <a:spcPts val="288"/>
              </a:spcBef>
            </a:pP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HTML and website development</a:t>
            </a:r>
          </a:p>
          <a:p>
            <a:pPr>
              <a:spcBef>
                <a:spcPts val="288"/>
              </a:spcBef>
            </a:pPr>
            <a:r>
              <a:rPr lang="en-US" sz="1200" b="0" dirty="0" smtClean="0">
                <a:solidFill>
                  <a:srgbClr val="FFFFFF"/>
                </a:solidFill>
                <a:latin typeface="Arial"/>
                <a:cs typeface="Arial"/>
              </a:rPr>
              <a:t>HTML</a:t>
            </a:r>
          </a:p>
        </p:txBody>
      </p:sp>
      <p:pic>
        <p:nvPicPr>
          <p:cNvPr id="43" name="Picture 42" descr="Logo Unit 11.ai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600" y="6339600"/>
            <a:ext cx="1476000" cy="2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77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Unit 1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60400"/>
          </a:xfrm>
          <a:prstGeom prst="rect">
            <a:avLst/>
          </a:prstGeom>
        </p:spPr>
      </p:pic>
      <p:pic>
        <p:nvPicPr>
          <p:cNvPr id="39" name="Picture 38" descr="Untitled-1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500" y="901700"/>
            <a:ext cx="2979807" cy="3251200"/>
          </a:xfrm>
          <a:prstGeom prst="rect">
            <a:avLst/>
          </a:prstGeom>
        </p:spPr>
      </p:pic>
      <p:sp>
        <p:nvSpPr>
          <p:cNvPr id="4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24280" y="906233"/>
            <a:ext cx="7816470" cy="6707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1500"/>
              </a:spcAft>
              <a:buNone/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-457200">
              <a:lnSpc>
                <a:spcPts val="2500"/>
              </a:lnSpc>
              <a:spcBef>
                <a:spcPts val="0"/>
              </a:spcBef>
              <a:spcAft>
                <a:spcPts val="1000"/>
              </a:spcAft>
              <a:buNone/>
              <a:defRPr sz="4000" b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0" indent="0">
              <a:lnSpc>
                <a:spcPts val="3600"/>
              </a:lnSpc>
              <a:spcBef>
                <a:spcPts val="0"/>
              </a:spcBef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4280" y="1704179"/>
            <a:ext cx="7797230" cy="3453607"/>
          </a:xfrm>
          <a:prstGeom prst="rect">
            <a:avLst/>
          </a:prstGeom>
        </p:spPr>
        <p:txBody>
          <a:bodyPr vert="horz" lIns="0" tIns="0"/>
          <a:lstStyle>
            <a:lvl1pPr marL="271463" indent="-271463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/>
              <a:buChar char="•"/>
              <a:defRPr sz="2500">
                <a:solidFill>
                  <a:schemeClr val="tx1"/>
                </a:solidFill>
                <a:latin typeface="Arial"/>
                <a:cs typeface="Arial"/>
              </a:defRPr>
            </a:lvl1pPr>
            <a:lvl2pPr marL="723900" indent="-279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2000">
                <a:solidFill>
                  <a:srgbClr val="07928E"/>
                </a:solidFill>
                <a:latin typeface="Arial"/>
                <a:cs typeface="Arial"/>
              </a:defRPr>
            </a:lvl2pPr>
            <a:lvl3pPr marL="723900" indent="-279400">
              <a:lnSpc>
                <a:spcPct val="100000"/>
              </a:lnSpc>
              <a:buFont typeface="Arial"/>
              <a:buChar char="•"/>
              <a:defRPr lang="en-US" sz="2000" kern="1200" baseline="0" dirty="0" smtClean="0">
                <a:solidFill>
                  <a:srgbClr val="E1EBC7"/>
                </a:solidFill>
                <a:latin typeface="Arial"/>
                <a:ea typeface="+mn-ea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752495" y="156700"/>
            <a:ext cx="8067635" cy="452432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>
              <a:spcBef>
                <a:spcPts val="288"/>
              </a:spcBef>
            </a:pP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HTML and website development</a:t>
            </a:r>
          </a:p>
          <a:p>
            <a:pPr>
              <a:spcBef>
                <a:spcPts val="288"/>
              </a:spcBef>
            </a:pPr>
            <a:r>
              <a:rPr lang="en-US" sz="1200" b="0" dirty="0" smtClean="0">
                <a:solidFill>
                  <a:srgbClr val="FFFFFF"/>
                </a:solidFill>
                <a:latin typeface="Arial"/>
                <a:cs typeface="Arial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400860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Unit 1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60400"/>
          </a:xfrm>
          <a:prstGeom prst="rect">
            <a:avLst/>
          </a:prstGeom>
        </p:spPr>
      </p:pic>
      <p:sp>
        <p:nvSpPr>
          <p:cNvPr id="3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24280" y="906233"/>
            <a:ext cx="7816470" cy="6707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1500"/>
              </a:spcAft>
              <a:buNone/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-457200">
              <a:lnSpc>
                <a:spcPts val="2500"/>
              </a:lnSpc>
              <a:spcBef>
                <a:spcPts val="0"/>
              </a:spcBef>
              <a:spcAft>
                <a:spcPts val="1000"/>
              </a:spcAft>
              <a:buNone/>
              <a:defRPr sz="4000" b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0" indent="0">
              <a:lnSpc>
                <a:spcPts val="3600"/>
              </a:lnSpc>
              <a:spcBef>
                <a:spcPts val="0"/>
              </a:spcBef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4280" y="1704179"/>
            <a:ext cx="7797230" cy="3453607"/>
          </a:xfrm>
          <a:prstGeom prst="rect">
            <a:avLst/>
          </a:prstGeom>
        </p:spPr>
        <p:txBody>
          <a:bodyPr vert="horz" lIns="0" tIns="0"/>
          <a:lstStyle>
            <a:lvl1pPr marL="271463" indent="-271463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/>
              <a:buChar char="•"/>
              <a:defRPr sz="2500">
                <a:solidFill>
                  <a:schemeClr val="tx1"/>
                </a:solidFill>
                <a:latin typeface="Arial"/>
                <a:cs typeface="Arial"/>
              </a:defRPr>
            </a:lvl1pPr>
            <a:lvl2pPr marL="723900" indent="-279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2000">
                <a:solidFill>
                  <a:srgbClr val="07928E"/>
                </a:solidFill>
                <a:latin typeface="Arial"/>
                <a:cs typeface="Arial"/>
              </a:defRPr>
            </a:lvl2pPr>
            <a:lvl3pPr marL="723900" indent="-279400">
              <a:lnSpc>
                <a:spcPct val="100000"/>
              </a:lnSpc>
              <a:buFont typeface="Arial"/>
              <a:buChar char="•"/>
              <a:defRPr lang="en-US" sz="2000" kern="1200" baseline="0" dirty="0" smtClean="0">
                <a:solidFill>
                  <a:srgbClr val="E1EBC7"/>
                </a:solidFill>
                <a:latin typeface="Arial"/>
                <a:ea typeface="+mn-ea"/>
                <a:cs typeface="Arial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752495" y="156700"/>
            <a:ext cx="8067635" cy="452432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>
              <a:spcBef>
                <a:spcPts val="288"/>
              </a:spcBef>
            </a:pP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HTML and website development</a:t>
            </a:r>
          </a:p>
          <a:p>
            <a:pPr>
              <a:spcBef>
                <a:spcPts val="288"/>
              </a:spcBef>
            </a:pPr>
            <a:r>
              <a:rPr lang="en-US" sz="1200" b="0" dirty="0" smtClean="0">
                <a:solidFill>
                  <a:srgbClr val="FFFFFF"/>
                </a:solidFill>
                <a:latin typeface="Arial"/>
                <a:cs typeface="Arial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315833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73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4" r:id="rId3"/>
    <p:sldLayoutId id="2147483652" r:id="rId4"/>
    <p:sldLayoutId id="2147483653" r:id="rId5"/>
    <p:sldLayoutId id="2147483655" r:id="rId6"/>
    <p:sldLayoutId id="2147483656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Gfoc3Cxgnpk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HTML</a:t>
            </a:r>
          </a:p>
          <a:p>
            <a:pPr lvl="1"/>
            <a:r>
              <a:rPr lang="en-US" dirty="0" smtClean="0"/>
              <a:t>HTML and website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Parts of a Web Page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4280" y="1704179"/>
            <a:ext cx="5275926" cy="3453607"/>
          </a:xfrm>
        </p:spPr>
        <p:txBody>
          <a:bodyPr/>
          <a:lstStyle/>
          <a:p>
            <a:r>
              <a:rPr lang="en-GB" altLang="en-US" dirty="0"/>
              <a:t>Websites are made up of a </a:t>
            </a:r>
            <a:r>
              <a:rPr lang="en-GB" altLang="en-US" b="1" dirty="0"/>
              <a:t>Head</a:t>
            </a:r>
            <a:r>
              <a:rPr lang="en-GB" altLang="en-US" dirty="0"/>
              <a:t> and a </a:t>
            </a:r>
            <a:r>
              <a:rPr lang="en-GB" altLang="en-US" b="1" dirty="0"/>
              <a:t>Body</a:t>
            </a:r>
          </a:p>
          <a:p>
            <a:r>
              <a:rPr lang="en-GB" altLang="en-US" dirty="0"/>
              <a:t>Can you guess what any of the code lines do?</a:t>
            </a:r>
          </a:p>
          <a:p>
            <a:r>
              <a:rPr lang="en-GB" altLang="en-US" dirty="0"/>
              <a:t>For example, look at line 5: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altLang="en-US" dirty="0">
                <a:solidFill>
                  <a:srgbClr val="0000CC"/>
                </a:solidFill>
              </a:rPr>
              <a:t>    </a:t>
            </a:r>
            <a:r>
              <a:rPr lang="en-GB" altLang="en-US" dirty="0">
                <a:solidFill>
                  <a:srgbClr val="0070C0"/>
                </a:solidFill>
              </a:rPr>
              <a:t>&lt;</a:t>
            </a:r>
            <a:r>
              <a:rPr lang="en-GB" altLang="en-US" i="1" dirty="0">
                <a:solidFill>
                  <a:srgbClr val="E54D26"/>
                </a:solidFill>
              </a:rPr>
              <a:t>title</a:t>
            </a:r>
            <a:r>
              <a:rPr lang="en-GB" altLang="en-US" i="1" dirty="0">
                <a:solidFill>
                  <a:srgbClr val="0070C0"/>
                </a:solidFill>
              </a:rPr>
              <a:t>&gt;</a:t>
            </a:r>
            <a:r>
              <a:rPr lang="en-GB" altLang="en-US" i="1" dirty="0"/>
              <a:t>Welcome to </a:t>
            </a:r>
            <a:r>
              <a:rPr lang="en-GB" altLang="en-US" i="1" dirty="0" smtClean="0"/>
              <a:t>GOV.UK</a:t>
            </a:r>
            <a:r>
              <a:rPr lang="en-GB" altLang="en-US" dirty="0">
                <a:solidFill>
                  <a:srgbClr val="0070C0"/>
                </a:solidFill>
              </a:rPr>
              <a:t>&lt;/</a:t>
            </a:r>
            <a:r>
              <a:rPr lang="en-GB" altLang="en-US" dirty="0">
                <a:solidFill>
                  <a:srgbClr val="E54D26"/>
                </a:solidFill>
              </a:rPr>
              <a:t>title</a:t>
            </a:r>
            <a:r>
              <a:rPr lang="en-GB" altLang="en-US" dirty="0">
                <a:solidFill>
                  <a:srgbClr val="0070C0"/>
                </a:solidFill>
              </a:rPr>
              <a:t>&gt;</a:t>
            </a:r>
          </a:p>
          <a:p>
            <a:r>
              <a:rPr lang="en-GB" altLang="en-US" dirty="0"/>
              <a:t>What might this do?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95703" y="1792069"/>
            <a:ext cx="2708745" cy="2209098"/>
            <a:chOff x="5626371" y="2421532"/>
            <a:chExt cx="3266109" cy="2663652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371" y="2421532"/>
              <a:ext cx="3266109" cy="26636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6673809" y="2459029"/>
              <a:ext cx="1196752" cy="1886616"/>
              <a:chOff x="6656221" y="2459029"/>
              <a:chExt cx="1196752" cy="188661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656221" y="2459029"/>
                <a:ext cx="1131100" cy="556659"/>
              </a:xfrm>
              <a:prstGeom prst="rect">
                <a:avLst/>
              </a:prstGeom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Head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702545" y="3788986"/>
                <a:ext cx="1150428" cy="556659"/>
              </a:xfrm>
              <a:prstGeom prst="rect">
                <a:avLst/>
              </a:prstGeom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Body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409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Editing HTML Code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altLang="en-US" dirty="0"/>
              <a:t>Copy the Australia.html and Australia.jpg files to your own file area</a:t>
            </a:r>
          </a:p>
          <a:p>
            <a:r>
              <a:rPr lang="en-GB" altLang="en-US" dirty="0"/>
              <a:t>Open Australia.html in a browser</a:t>
            </a:r>
          </a:p>
          <a:p>
            <a:r>
              <a:rPr lang="en-GB" altLang="en-US" dirty="0"/>
              <a:t>Open the source code in Notepad</a:t>
            </a:r>
          </a:p>
          <a:p>
            <a:r>
              <a:rPr lang="en-GB" altLang="en-US" dirty="0"/>
              <a:t>Make changes to the source code and Save</a:t>
            </a:r>
          </a:p>
          <a:p>
            <a:r>
              <a:rPr lang="en-GB" altLang="en-US" dirty="0"/>
              <a:t>View the changes in a browser</a:t>
            </a:r>
          </a:p>
          <a:p>
            <a:r>
              <a:rPr lang="en-GB" altLang="en-US" dirty="0">
                <a:solidFill>
                  <a:srgbClr val="07928E"/>
                </a:solidFill>
              </a:rPr>
              <a:t>Things to try changing: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58346" y="5313416"/>
            <a:ext cx="8190656" cy="187743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742950" lvl="2" indent="-342900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GB" altLang="en-US" sz="2000" dirty="0">
                <a:solidFill>
                  <a:srgbClr val="0792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and text colours</a:t>
            </a:r>
          </a:p>
          <a:p>
            <a:pPr marL="742950" lvl="2" indent="-342900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GB" altLang="en-US" sz="2000" dirty="0">
                <a:solidFill>
                  <a:srgbClr val="0792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 sizes</a:t>
            </a:r>
          </a:p>
          <a:p>
            <a:pPr marL="742950" lvl="2" indent="-342900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GB" altLang="en-US" sz="2000" dirty="0">
                <a:solidFill>
                  <a:srgbClr val="0792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 of the picture</a:t>
            </a:r>
          </a:p>
          <a:p>
            <a:pPr marL="742950" lvl="2" indent="-342900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GB" altLang="en-US" sz="2000" dirty="0" smtClean="0">
              <a:solidFill>
                <a:srgbClr val="0792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2" indent="-342900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GB" altLang="en-US" sz="2000" dirty="0">
              <a:solidFill>
                <a:srgbClr val="0792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2" indent="-342900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GB" altLang="en-US" sz="2000" dirty="0" smtClean="0">
              <a:solidFill>
                <a:srgbClr val="0792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2" indent="-342900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GB" altLang="en-US" sz="2000" dirty="0" smtClean="0">
                <a:solidFill>
                  <a:srgbClr val="0792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lang="en-GB" altLang="en-US" sz="2000" dirty="0">
                <a:solidFill>
                  <a:srgbClr val="0792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body text</a:t>
            </a:r>
          </a:p>
          <a:p>
            <a:pPr marL="742950" lvl="2" indent="-342900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GB" altLang="en-US" sz="2000" dirty="0">
                <a:solidFill>
                  <a:srgbClr val="0792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</a:p>
          <a:p>
            <a:pPr marL="742950" lvl="2" indent="-342900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GB" altLang="en-US" sz="2000" dirty="0">
                <a:solidFill>
                  <a:srgbClr val="0792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30392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Writing HTML Code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4280" y="1704179"/>
            <a:ext cx="4286879" cy="3453607"/>
          </a:xfrm>
        </p:spPr>
        <p:txBody>
          <a:bodyPr/>
          <a:lstStyle/>
          <a:p>
            <a:r>
              <a:rPr lang="en-GB" altLang="en-US" dirty="0"/>
              <a:t>Copy the </a:t>
            </a:r>
            <a:r>
              <a:rPr lang="en-GB" altLang="en-US" dirty="0" smtClean="0"/>
              <a:t>NewZealand.html </a:t>
            </a:r>
            <a:r>
              <a:rPr lang="en-GB" altLang="en-US" dirty="0"/>
              <a:t>and the NewZealand.jpg files to your own file area</a:t>
            </a:r>
          </a:p>
          <a:p>
            <a:r>
              <a:rPr lang="en-GB" altLang="en-US" dirty="0"/>
              <a:t>Open the NewZealand.html file in a browser</a:t>
            </a:r>
          </a:p>
          <a:p>
            <a:r>
              <a:rPr lang="en-GB" altLang="en-US" dirty="0"/>
              <a:t>Open the same file in a text editor such as Notepad or WordPad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826" y="1088299"/>
            <a:ext cx="3529591" cy="51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Writing HTML Code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4280" y="1704179"/>
            <a:ext cx="4193709" cy="3453607"/>
          </a:xfrm>
        </p:spPr>
        <p:txBody>
          <a:bodyPr/>
          <a:lstStyle/>
          <a:p>
            <a:r>
              <a:rPr lang="en-GB" altLang="en-US" dirty="0"/>
              <a:t>Write a title in between the &lt;title&gt; and &lt;/title&gt; tags</a:t>
            </a:r>
          </a:p>
          <a:p>
            <a:r>
              <a:rPr lang="en-GB" altLang="en-US" dirty="0"/>
              <a:t>Save the webpage using </a:t>
            </a:r>
            <a:r>
              <a:rPr lang="en-GB" altLang="en-US" b="1" dirty="0"/>
              <a:t>File</a:t>
            </a:r>
            <a:r>
              <a:rPr lang="en-GB" altLang="en-US" dirty="0"/>
              <a:t>, </a:t>
            </a:r>
            <a:r>
              <a:rPr lang="en-GB" altLang="en-US" b="1" dirty="0"/>
              <a:t>Save</a:t>
            </a:r>
            <a:r>
              <a:rPr lang="en-GB" altLang="en-US" dirty="0"/>
              <a:t> or press </a:t>
            </a:r>
            <a:r>
              <a:rPr lang="en-GB" altLang="en-US" b="1" dirty="0" err="1"/>
              <a:t>Ctrl+S</a:t>
            </a:r>
            <a:endParaRPr lang="en-GB" altLang="en-US" b="1" dirty="0"/>
          </a:p>
          <a:p>
            <a:r>
              <a:rPr lang="en-GB" altLang="en-US" dirty="0"/>
              <a:t>Switch to the Browser and refresh or press </a:t>
            </a:r>
            <a:r>
              <a:rPr lang="en-GB" altLang="en-US" b="1" dirty="0"/>
              <a:t>F5</a:t>
            </a:r>
            <a:r>
              <a:rPr lang="en-GB" altLang="en-US" dirty="0"/>
              <a:t>.</a:t>
            </a:r>
          </a:p>
          <a:p>
            <a:r>
              <a:rPr lang="en-GB" altLang="en-US" dirty="0"/>
              <a:t>View your changes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6725" y="1663200"/>
            <a:ext cx="3506284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884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Adding a heading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4280" y="1704179"/>
            <a:ext cx="3996001" cy="3453607"/>
          </a:xfrm>
        </p:spPr>
        <p:txBody>
          <a:bodyPr/>
          <a:lstStyle/>
          <a:p>
            <a:r>
              <a:rPr lang="en-GB" altLang="en-US" dirty="0"/>
              <a:t>After the &lt;body&gt; tag write </a:t>
            </a:r>
            <a:r>
              <a:rPr lang="en-GB" altLang="en-US" dirty="0">
                <a:solidFill>
                  <a:srgbClr val="07928E"/>
                </a:solidFill>
              </a:rPr>
              <a:t>&lt;h1&gt;&lt;/h1&gt;</a:t>
            </a:r>
          </a:p>
          <a:p>
            <a:r>
              <a:rPr lang="en-GB" altLang="en-US" dirty="0"/>
              <a:t>In between the new heading tags, write some text</a:t>
            </a:r>
          </a:p>
          <a:p>
            <a:r>
              <a:rPr lang="en-GB" altLang="en-US" dirty="0"/>
              <a:t>Save the html file and refresh the browser to view your changes</a:t>
            </a:r>
          </a:p>
          <a:p>
            <a:endParaRPr lang="en-GB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0281" y="1577005"/>
            <a:ext cx="3962292" cy="465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1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Changing the alignment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4280" y="1704179"/>
            <a:ext cx="4168996" cy="3453607"/>
          </a:xfrm>
        </p:spPr>
        <p:txBody>
          <a:bodyPr/>
          <a:lstStyle/>
          <a:p>
            <a:r>
              <a:rPr lang="en-GB" altLang="en-US" dirty="0"/>
              <a:t>Inside the &lt;h1&gt; tag write </a:t>
            </a:r>
          </a:p>
          <a:p>
            <a:pPr marL="0" indent="0">
              <a:buNone/>
            </a:pPr>
            <a:r>
              <a:rPr lang="en-GB" sz="2000" dirty="0"/>
              <a:t>&lt;h1 style="</a:t>
            </a:r>
            <a:r>
              <a:rPr lang="en-GB" sz="2000" dirty="0" err="1"/>
              <a:t>text-align:center</a:t>
            </a:r>
            <a:r>
              <a:rPr lang="en-GB" sz="2000" dirty="0"/>
              <a:t>"&gt;</a:t>
            </a:r>
          </a:p>
          <a:p>
            <a:r>
              <a:rPr lang="en-GB" altLang="en-US" dirty="0"/>
              <a:t>Save and refresh the browser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4293" y="1658433"/>
            <a:ext cx="3895725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350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Adding text and images</a:t>
            </a:r>
            <a:endParaRPr lang="en-GB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251" y="1799519"/>
            <a:ext cx="3895725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9155" y="1799519"/>
            <a:ext cx="3895725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16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Adding breaks and links</a:t>
            </a:r>
            <a:endParaRPr lang="en-GB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783764"/>
            <a:ext cx="389572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0731" y="1783764"/>
            <a:ext cx="3895725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684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Your </a:t>
            </a:r>
            <a:r>
              <a:rPr lang="en-GB" altLang="en-US" dirty="0" smtClean="0"/>
              <a:t>finished page</a:t>
            </a:r>
            <a:endParaRPr lang="en-GB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621" y="1772816"/>
            <a:ext cx="77819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770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altLang="en-US" dirty="0" smtClean="0"/>
              <a:t>Your website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12909" y="1687354"/>
            <a:ext cx="68392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You are going to start designing and building your own website</a:t>
            </a:r>
          </a:p>
          <a:p>
            <a:endParaRPr lang="en-GB" sz="2400" dirty="0" smtClean="0"/>
          </a:p>
          <a:p>
            <a:r>
              <a:rPr lang="en-GB" sz="2400" dirty="0" smtClean="0"/>
              <a:t>You will continue building this website throughout the unit, as you learn new HTML, you can make your website more advanced.</a:t>
            </a:r>
          </a:p>
          <a:p>
            <a:endParaRPr lang="en-GB" sz="2400" dirty="0"/>
          </a:p>
          <a:p>
            <a:r>
              <a:rPr lang="en-GB" sz="2400" dirty="0" smtClean="0"/>
              <a:t>First you will begin the design process. Complete the accompanying design worksheet, then start building your website!</a:t>
            </a:r>
          </a:p>
          <a:p>
            <a:endParaRPr lang="en-GB" sz="2400" dirty="0"/>
          </a:p>
          <a:p>
            <a:r>
              <a:rPr lang="en-GB" sz="2400" dirty="0" smtClean="0"/>
              <a:t>Remember, there is nothing wrong with copying and </a:t>
            </a:r>
            <a:r>
              <a:rPr lang="en-GB" sz="2400" smtClean="0"/>
              <a:t>pasting code from </a:t>
            </a:r>
            <a:r>
              <a:rPr lang="en-GB" sz="2400" dirty="0" smtClean="0"/>
              <a:t>your current webpage to help you.</a:t>
            </a:r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834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sz="2400" dirty="0"/>
              <a:t>Understand that the WWW is a huge collection of websites all over the world</a:t>
            </a:r>
          </a:p>
          <a:p>
            <a:r>
              <a:rPr lang="en-US" altLang="en-US" sz="2400" dirty="0"/>
              <a:t>Learn what  HTML is and what it is used for</a:t>
            </a:r>
          </a:p>
          <a:p>
            <a:r>
              <a:rPr lang="en-US" altLang="en-US" sz="2400" dirty="0"/>
              <a:t>Type basic HTML tags using a text editor to create a page that can be viewed in a browser</a:t>
            </a:r>
          </a:p>
          <a:p>
            <a:r>
              <a:rPr lang="en-US" altLang="en-US" sz="2400" dirty="0"/>
              <a:t>Edit the HTML code and view the changes in a browser</a:t>
            </a:r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29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World Wide Web (WWW)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 World Wide Web is a huge collection of websites that we can access using the Internet</a:t>
            </a:r>
          </a:p>
          <a:p>
            <a:r>
              <a:rPr lang="en-GB" dirty="0"/>
              <a:t>Each website contains web pages which are navigated to via hyperlinks</a:t>
            </a:r>
          </a:p>
          <a:p>
            <a:r>
              <a:rPr lang="en-GB" dirty="0"/>
              <a:t>Web pages contain different types of information including images, text and multimedia</a:t>
            </a:r>
          </a:p>
        </p:txBody>
      </p:sp>
    </p:spTree>
    <p:extLst>
      <p:ext uri="{BB962C8B-B14F-4D97-AF65-F5344CB8AC3E}">
        <p14:creationId xmlns:p14="http://schemas.microsoft.com/office/powerpoint/2010/main" val="274955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7226"/>
            <a:ext cx="9144000" cy="619125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Where are all the websites stored?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4280" y="2091357"/>
            <a:ext cx="7797230" cy="3453607"/>
          </a:xfrm>
        </p:spPr>
        <p:txBody>
          <a:bodyPr/>
          <a:lstStyle/>
          <a:p>
            <a:r>
              <a:rPr lang="en-GB" altLang="en-US" dirty="0"/>
              <a:t>Websites are stored on web servers all over the world</a:t>
            </a:r>
          </a:p>
          <a:p>
            <a:r>
              <a:rPr lang="en-GB" altLang="en-US" dirty="0"/>
              <a:t>There is no central storage of websites</a:t>
            </a:r>
          </a:p>
        </p:txBody>
      </p:sp>
    </p:spTree>
    <p:extLst>
      <p:ext uri="{BB962C8B-B14F-4D97-AF65-F5344CB8AC3E}">
        <p14:creationId xmlns:p14="http://schemas.microsoft.com/office/powerpoint/2010/main" val="200574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What happens when I view a web page?</a:t>
            </a:r>
            <a:endParaRPr lang="en-GB" dirty="0"/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39750" y="1739764"/>
            <a:ext cx="8037513" cy="3685021"/>
            <a:chOff x="371831" y="3106248"/>
            <a:chExt cx="8037099" cy="3685939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371831" y="3106248"/>
              <a:ext cx="8037099" cy="3336731"/>
              <a:chOff x="351326" y="625224"/>
              <a:chExt cx="8037099" cy="3336731"/>
            </a:xfrm>
          </p:grpSpPr>
          <p:sp>
            <p:nvSpPr>
              <p:cNvPr id="12" name="TextBox 3"/>
              <p:cNvSpPr txBox="1">
                <a:spLocks noChangeArrowheads="1"/>
              </p:cNvSpPr>
              <p:nvPr/>
            </p:nvSpPr>
            <p:spPr bwMode="auto">
              <a:xfrm>
                <a:off x="351326" y="3380653"/>
                <a:ext cx="1239774" cy="581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Your Computer</a:t>
                </a:r>
              </a:p>
            </p:txBody>
          </p:sp>
          <p:sp>
            <p:nvSpPr>
              <p:cNvPr id="13" name="TextBox 14"/>
              <p:cNvSpPr txBox="1">
                <a:spLocks noChangeArrowheads="1"/>
              </p:cNvSpPr>
              <p:nvPr/>
            </p:nvSpPr>
            <p:spPr bwMode="auto">
              <a:xfrm>
                <a:off x="2983644" y="625224"/>
                <a:ext cx="2701026" cy="584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Domain Name System</a:t>
                </a:r>
              </a:p>
              <a:p>
                <a:pPr algn="ctr"/>
                <a:r>
                  <a:rPr lang="en-GB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server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5"/>
              <p:cNvSpPr txBox="1">
                <a:spLocks noChangeArrowheads="1"/>
              </p:cNvSpPr>
              <p:nvPr/>
            </p:nvSpPr>
            <p:spPr bwMode="auto">
              <a:xfrm>
                <a:off x="7004196" y="3380745"/>
                <a:ext cx="1384229" cy="581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GB" sz="1600">
                    <a:latin typeface="Arial" panose="020B0604020202020204" pitchFamily="34" charset="0"/>
                    <a:cs typeface="Arial" panose="020B0604020202020204" pitchFamily="34" charset="0"/>
                  </a:rPr>
                  <a:t>Website Host / Server</a:t>
                </a: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 flipV="1">
                <a:off x="1494486" y="1834278"/>
                <a:ext cx="2260257" cy="1108811"/>
              </a:xfrm>
              <a:prstGeom prst="straightConnector1">
                <a:avLst/>
              </a:prstGeom>
              <a:ln w="57150">
                <a:solidFill>
                  <a:srgbClr val="07928E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1962846" y="3153172"/>
                <a:ext cx="4823965" cy="0"/>
              </a:xfrm>
              <a:prstGeom prst="straightConnector1">
                <a:avLst/>
              </a:prstGeom>
              <a:ln w="57150">
                <a:solidFill>
                  <a:srgbClr val="07928E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Elbow Connector 5"/>
            <p:cNvCxnSpPr>
              <a:endCxn id="12" idx="2"/>
            </p:cNvCxnSpPr>
            <p:nvPr/>
          </p:nvCxnSpPr>
          <p:spPr>
            <a:xfrm rot="10800000">
              <a:off x="992512" y="6446025"/>
              <a:ext cx="6724304" cy="346162"/>
            </a:xfrm>
            <a:prstGeom prst="bentConnector2">
              <a:avLst/>
            </a:prstGeom>
            <a:ln w="57150">
              <a:solidFill>
                <a:srgbClr val="07928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7716816" y="6446023"/>
              <a:ext cx="0" cy="346162"/>
            </a:xfrm>
            <a:prstGeom prst="line">
              <a:avLst/>
            </a:prstGeom>
            <a:ln w="57150">
              <a:solidFill>
                <a:srgbClr val="0792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390" y="2405188"/>
            <a:ext cx="792250" cy="7922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4571" y="3690394"/>
            <a:ext cx="792250" cy="7922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079264" y="4025621"/>
            <a:ext cx="460575" cy="463617"/>
            <a:chOff x="7023996" y="2157715"/>
            <a:chExt cx="460575" cy="463617"/>
          </a:xfrm>
        </p:grpSpPr>
        <p:sp>
          <p:nvSpPr>
            <p:cNvPr id="27" name="Oval 26"/>
            <p:cNvSpPr/>
            <p:nvPr/>
          </p:nvSpPr>
          <p:spPr>
            <a:xfrm>
              <a:off x="7023996" y="2157715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3996" y="2160757"/>
              <a:ext cx="460575" cy="460575"/>
            </a:xfrm>
            <a:prstGeom prst="rect">
              <a:avLst/>
            </a:prstGeom>
          </p:spPr>
        </p:pic>
      </p:grpSp>
      <p:pic>
        <p:nvPicPr>
          <p:cNvPr id="29" name="Picture 28">
            <a:hlinkClick r:id="rId4"/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94" y="3696335"/>
            <a:ext cx="814225" cy="81422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 bwMode="auto">
          <a:xfrm flipH="1">
            <a:off x="1659229" y="3197438"/>
            <a:ext cx="2407463" cy="1195840"/>
          </a:xfrm>
          <a:prstGeom prst="straightConnector1">
            <a:avLst/>
          </a:prstGeom>
          <a:ln w="57150">
            <a:solidFill>
              <a:srgbClr val="0792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6"/>
          <p:cNvSpPr txBox="1">
            <a:spLocks noChangeArrowheads="1"/>
          </p:cNvSpPr>
          <p:nvPr/>
        </p:nvSpPr>
        <p:spPr bwMode="auto">
          <a:xfrm rot="20023836">
            <a:off x="1684698" y="3217275"/>
            <a:ext cx="17030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www.cats.com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16"/>
          <p:cNvSpPr txBox="1">
            <a:spLocks noChangeArrowheads="1"/>
          </p:cNvSpPr>
          <p:nvPr/>
        </p:nvSpPr>
        <p:spPr bwMode="auto">
          <a:xfrm rot="20023836">
            <a:off x="2255012" y="3717663"/>
            <a:ext cx="17030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111.123.124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3600826" y="4325230"/>
            <a:ext cx="17030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www.cats.com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16"/>
          <p:cNvSpPr txBox="1">
            <a:spLocks noChangeArrowheads="1"/>
          </p:cNvSpPr>
          <p:nvPr/>
        </p:nvSpPr>
        <p:spPr bwMode="auto">
          <a:xfrm>
            <a:off x="6970536" y="3315887"/>
            <a:ext cx="17030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111.123.124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6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Introduction to HTML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4280" y="1704179"/>
            <a:ext cx="3748866" cy="3453607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b="1" dirty="0" err="1"/>
              <a:t>H</a:t>
            </a:r>
            <a:r>
              <a:rPr lang="en-GB" dirty="0" err="1"/>
              <a:t>yper</a:t>
            </a:r>
            <a:r>
              <a:rPr lang="en-GB" b="1" dirty="0" err="1"/>
              <a:t>T</a:t>
            </a:r>
            <a:r>
              <a:rPr lang="en-GB" dirty="0" err="1"/>
              <a:t>ext</a:t>
            </a:r>
            <a:r>
              <a:rPr lang="en-GB" dirty="0"/>
              <a:t> </a:t>
            </a:r>
            <a:r>
              <a:rPr lang="en-GB" b="1" dirty="0" err="1"/>
              <a:t>M</a:t>
            </a:r>
            <a:r>
              <a:rPr lang="en-GB" dirty="0" err="1"/>
              <a:t>arkup</a:t>
            </a:r>
            <a:r>
              <a:rPr lang="en-GB" dirty="0"/>
              <a:t> </a:t>
            </a:r>
            <a:r>
              <a:rPr lang="en-GB" b="1" dirty="0"/>
              <a:t>L</a:t>
            </a:r>
            <a:r>
              <a:rPr lang="en-GB" dirty="0"/>
              <a:t>anguage is the language of the web</a:t>
            </a:r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dirty="0"/>
              <a:t>It describes the </a:t>
            </a:r>
            <a:r>
              <a:rPr lang="en-GB" b="1" dirty="0"/>
              <a:t>content</a:t>
            </a:r>
            <a:r>
              <a:rPr lang="en-GB" dirty="0"/>
              <a:t> in web pages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6056" y="1708751"/>
            <a:ext cx="3113224" cy="419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11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Web </a:t>
            </a:r>
            <a:r>
              <a:rPr lang="en-GB" altLang="en-US" dirty="0" smtClean="0"/>
              <a:t>pages</a:t>
            </a:r>
            <a:endParaRPr lang="en-GB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9632" y="1696542"/>
            <a:ext cx="6696744" cy="434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69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/>
              <a:t>Web </a:t>
            </a:r>
            <a:r>
              <a:rPr lang="en-GB" altLang="en-US" dirty="0" smtClean="0"/>
              <a:t>page code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You can look at the HTML code behind a web page (Ctrl + U or View, Source) </a:t>
            </a:r>
          </a:p>
          <a:p>
            <a:r>
              <a:rPr lang="en-GB" dirty="0"/>
              <a:t>The first few lines of code behind this page look like this: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228" y="3495890"/>
            <a:ext cx="7848872" cy="31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9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&lt;Opening&gt; and &lt;/Closing&gt; 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&lt;holiday&gt;</a:t>
            </a:r>
          </a:p>
          <a:p>
            <a:pPr lvl="1"/>
            <a:r>
              <a:rPr lang="en-GB" sz="2500" dirty="0"/>
              <a:t>Swimming</a:t>
            </a:r>
          </a:p>
          <a:p>
            <a:pPr lvl="1"/>
            <a:r>
              <a:rPr lang="en-GB" sz="2500" dirty="0"/>
              <a:t>Sandcastles</a:t>
            </a:r>
          </a:p>
          <a:p>
            <a:pPr lvl="1"/>
            <a:r>
              <a:rPr lang="en-GB" sz="2500" dirty="0"/>
              <a:t>Sightseeing</a:t>
            </a:r>
          </a:p>
          <a:p>
            <a:pPr marL="0" indent="0">
              <a:buNone/>
            </a:pPr>
            <a:r>
              <a:rPr lang="en-GB" dirty="0"/>
              <a:t>&lt;/holiday&gt;</a:t>
            </a:r>
          </a:p>
          <a:p>
            <a:pPr marL="4763" indent="0">
              <a:buNone/>
            </a:pPr>
            <a:endParaRPr lang="en-GB" dirty="0" smtClean="0"/>
          </a:p>
          <a:p>
            <a:pPr marL="4763" indent="0">
              <a:buNone/>
            </a:pPr>
            <a:endParaRPr lang="en-GB" dirty="0"/>
          </a:p>
          <a:p>
            <a:pPr marL="4763" indent="0">
              <a:buNone/>
            </a:pPr>
            <a:r>
              <a:rPr lang="en-GB" dirty="0" smtClean="0"/>
              <a:t>Without </a:t>
            </a:r>
            <a:r>
              <a:rPr lang="en-GB" dirty="0"/>
              <a:t>the closing tag we would all be in a permanent state of ‘holiday’!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526" y="1704533"/>
            <a:ext cx="5856274" cy="39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43422"/>
      </p:ext>
    </p:extLst>
  </p:cSld>
  <p:clrMapOvr>
    <a:masterClrMapping/>
  </p:clrMapOvr>
</p:sld>
</file>

<file path=ppt/theme/theme1.xml><?xml version="1.0" encoding="utf-8"?>
<a:theme xmlns:a="http://schemas.openxmlformats.org/drawingml/2006/main" name="Uni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 11</Template>
  <TotalTime>1776</TotalTime>
  <Words>575</Words>
  <Application>Microsoft Office PowerPoint</Application>
  <PresentationFormat>On-screen Show (4:3)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Museo300-Regular</vt:lpstr>
      <vt:lpstr>Calibri</vt:lpstr>
      <vt:lpstr>Museo900-Regular</vt:lpstr>
      <vt:lpstr>Arial</vt:lpstr>
      <vt:lpstr>Unit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PG Online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Heathcote</dc:creator>
  <cp:lastModifiedBy>AGolden</cp:lastModifiedBy>
  <cp:revision>17</cp:revision>
  <dcterms:created xsi:type="dcterms:W3CDTF">2014-10-06T14:13:30Z</dcterms:created>
  <dcterms:modified xsi:type="dcterms:W3CDTF">2020-01-09T11:42:45Z</dcterms:modified>
</cp:coreProperties>
</file>